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300" r:id="rId3"/>
    <p:sldId id="304" r:id="rId4"/>
    <p:sldId id="290" r:id="rId5"/>
    <p:sldId id="301" r:id="rId6"/>
    <p:sldId id="292" r:id="rId7"/>
    <p:sldId id="297" r:id="rId8"/>
    <p:sldId id="303" r:id="rId9"/>
    <p:sldId id="293" r:id="rId10"/>
    <p:sldId id="294" r:id="rId11"/>
    <p:sldId id="302" r:id="rId12"/>
    <p:sldId id="291" r:id="rId13"/>
    <p:sldId id="288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765"/>
    <a:srgbClr val="138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89232"/>
  </p:normalViewPr>
  <p:slideViewPr>
    <p:cSldViewPr snapToGrid="0" showGuides="1">
      <p:cViewPr varScale="1">
        <p:scale>
          <a:sx n="108" d="100"/>
          <a:sy n="108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884A-AE98-4F47-B9DA-F177FD418741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44F785EA-5719-944B-8B7B-1B224AC0A476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dirty="0"/>
            <a:t>SCENARIO 1</a:t>
          </a:r>
        </a:p>
      </dgm:t>
    </dgm:pt>
    <dgm:pt modelId="{D315249F-4EB4-8541-B3C2-85E5B574948C}" type="parTrans" cxnId="{12BCAB36-90C0-5842-AF2A-F6E847CFE6A8}">
      <dgm:prSet/>
      <dgm:spPr/>
      <dgm:t>
        <a:bodyPr/>
        <a:lstStyle/>
        <a:p>
          <a:endParaRPr lang="en-US"/>
        </a:p>
      </dgm:t>
    </dgm:pt>
    <dgm:pt modelId="{684B36E5-A62B-B24C-989D-709301DE4BE0}" type="sibTrans" cxnId="{12BCAB36-90C0-5842-AF2A-F6E847CFE6A8}">
      <dgm:prSet/>
      <dgm:spPr/>
      <dgm:t>
        <a:bodyPr/>
        <a:lstStyle/>
        <a:p>
          <a:endParaRPr lang="en-US"/>
        </a:p>
      </dgm:t>
    </dgm:pt>
    <dgm:pt modelId="{556E5378-59E9-0E46-A71A-D174D357109D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dirty="0"/>
            <a:t>SCENARIO 2</a:t>
          </a:r>
        </a:p>
      </dgm:t>
    </dgm:pt>
    <dgm:pt modelId="{D4CC6365-CF19-1D4C-8710-F61F33051C84}" type="parTrans" cxnId="{032FD5CF-6B8D-D442-8365-E3278D07BCC6}">
      <dgm:prSet/>
      <dgm:spPr/>
      <dgm:t>
        <a:bodyPr/>
        <a:lstStyle/>
        <a:p>
          <a:endParaRPr lang="en-US"/>
        </a:p>
      </dgm:t>
    </dgm:pt>
    <dgm:pt modelId="{4724340E-4F8D-0D4A-853A-29FA75B8F9B7}" type="sibTrans" cxnId="{032FD5CF-6B8D-D442-8365-E3278D07BCC6}">
      <dgm:prSet/>
      <dgm:spPr/>
      <dgm:t>
        <a:bodyPr/>
        <a:lstStyle/>
        <a:p>
          <a:endParaRPr lang="en-US"/>
        </a:p>
      </dgm:t>
    </dgm:pt>
    <dgm:pt modelId="{1C39C8C0-26D8-B842-BC8A-B7D16252588E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 spcFirstLastPara="0" vert="horz" wrap="square" lIns="80010" tIns="80010" rIns="80010" bIns="80010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SCENARIO 3</a:t>
          </a:r>
        </a:p>
      </dgm:t>
    </dgm:pt>
    <dgm:pt modelId="{15227280-E7E6-EE49-9CB3-4C24BEFE625A}" type="parTrans" cxnId="{98FABA43-DA9C-174C-9FD5-8949520A7C5F}">
      <dgm:prSet/>
      <dgm:spPr/>
      <dgm:t>
        <a:bodyPr/>
        <a:lstStyle/>
        <a:p>
          <a:endParaRPr lang="en-US"/>
        </a:p>
      </dgm:t>
    </dgm:pt>
    <dgm:pt modelId="{C738AFBB-1BE4-0540-9E6A-4FBE18EC7A56}" type="sibTrans" cxnId="{98FABA43-DA9C-174C-9FD5-8949520A7C5F}">
      <dgm:prSet/>
      <dgm:spPr/>
      <dgm:t>
        <a:bodyPr/>
        <a:lstStyle/>
        <a:p>
          <a:endParaRPr lang="en-US"/>
        </a:p>
      </dgm:t>
    </dgm:pt>
    <dgm:pt modelId="{76ED558C-3B2F-8048-B983-5E64F6FF0F09}" type="pres">
      <dgm:prSet presAssocID="{01B7884A-AE98-4F47-B9DA-F177FD418741}" presName="compositeShape" presStyleCnt="0">
        <dgm:presLayoutVars>
          <dgm:dir/>
          <dgm:resizeHandles/>
        </dgm:presLayoutVars>
      </dgm:prSet>
      <dgm:spPr/>
    </dgm:pt>
    <dgm:pt modelId="{87683099-B88C-D94C-B41E-717113D1CBC7}" type="pres">
      <dgm:prSet presAssocID="{01B7884A-AE98-4F47-B9DA-F177FD418741}" presName="pyramid" presStyleLbl="node1" presStyleIdx="0" presStyleCnt="1"/>
      <dgm:spPr>
        <a:solidFill>
          <a:schemeClr val="bg2">
            <a:lumMod val="75000"/>
          </a:schemeClr>
        </a:solidFill>
      </dgm:spPr>
    </dgm:pt>
    <dgm:pt modelId="{D5E7F3DB-98DB-234E-AEF5-9CC3162437DB}" type="pres">
      <dgm:prSet presAssocID="{01B7884A-AE98-4F47-B9DA-F177FD418741}" presName="theList" presStyleCnt="0"/>
      <dgm:spPr/>
    </dgm:pt>
    <dgm:pt modelId="{657DFAEC-9819-7C4C-B83B-267B865AD742}" type="pres">
      <dgm:prSet presAssocID="{44F785EA-5719-944B-8B7B-1B224AC0A476}" presName="aNode" presStyleLbl="fgAcc1" presStyleIdx="0" presStyleCnt="3">
        <dgm:presLayoutVars>
          <dgm:bulletEnabled val="1"/>
        </dgm:presLayoutVars>
      </dgm:prSet>
      <dgm:spPr/>
    </dgm:pt>
    <dgm:pt modelId="{626F0A8B-7114-714E-A0CD-7FCD7A0DF921}" type="pres">
      <dgm:prSet presAssocID="{44F785EA-5719-944B-8B7B-1B224AC0A476}" presName="aSpace" presStyleCnt="0"/>
      <dgm:spPr/>
    </dgm:pt>
    <dgm:pt modelId="{949AAE64-3A5A-AA41-A444-B7FCA497DC99}" type="pres">
      <dgm:prSet presAssocID="{556E5378-59E9-0E46-A71A-D174D357109D}" presName="aNode" presStyleLbl="fgAcc1" presStyleIdx="1" presStyleCnt="3">
        <dgm:presLayoutVars>
          <dgm:bulletEnabled val="1"/>
        </dgm:presLayoutVars>
      </dgm:prSet>
      <dgm:spPr/>
    </dgm:pt>
    <dgm:pt modelId="{5CE71449-C01B-8746-A23B-D787FA36C929}" type="pres">
      <dgm:prSet presAssocID="{556E5378-59E9-0E46-A71A-D174D357109D}" presName="aSpace" presStyleCnt="0"/>
      <dgm:spPr/>
    </dgm:pt>
    <dgm:pt modelId="{D7CF570A-9AD7-A447-B9FF-1C91FD974FA3}" type="pres">
      <dgm:prSet presAssocID="{1C39C8C0-26D8-B842-BC8A-B7D16252588E}" presName="aNode" presStyleLbl="fgAcc1" presStyleIdx="2" presStyleCnt="3">
        <dgm:presLayoutVars>
          <dgm:bulletEnabled val="1"/>
        </dgm:presLayoutVars>
      </dgm:prSet>
      <dgm:spPr>
        <a:xfrm>
          <a:off x="1190125" y="1703504"/>
          <a:ext cx="1547163" cy="636892"/>
        </a:xfrm>
        <a:prstGeom prst="roundRect">
          <a:avLst/>
        </a:prstGeom>
      </dgm:spPr>
    </dgm:pt>
    <dgm:pt modelId="{7477B3F2-01A7-B646-9DB8-7462031F17B9}" type="pres">
      <dgm:prSet presAssocID="{1C39C8C0-26D8-B842-BC8A-B7D16252588E}" presName="aSpace" presStyleCnt="0"/>
      <dgm:spPr/>
    </dgm:pt>
  </dgm:ptLst>
  <dgm:cxnLst>
    <dgm:cxn modelId="{88BF5930-0797-B045-92C2-58A45A0F866D}" type="presOf" srcId="{44F785EA-5719-944B-8B7B-1B224AC0A476}" destId="{657DFAEC-9819-7C4C-B83B-267B865AD742}" srcOrd="0" destOrd="0" presId="urn:microsoft.com/office/officeart/2005/8/layout/pyramid2"/>
    <dgm:cxn modelId="{12BCAB36-90C0-5842-AF2A-F6E847CFE6A8}" srcId="{01B7884A-AE98-4F47-B9DA-F177FD418741}" destId="{44F785EA-5719-944B-8B7B-1B224AC0A476}" srcOrd="0" destOrd="0" parTransId="{D315249F-4EB4-8541-B3C2-85E5B574948C}" sibTransId="{684B36E5-A62B-B24C-989D-709301DE4BE0}"/>
    <dgm:cxn modelId="{98FABA43-DA9C-174C-9FD5-8949520A7C5F}" srcId="{01B7884A-AE98-4F47-B9DA-F177FD418741}" destId="{1C39C8C0-26D8-B842-BC8A-B7D16252588E}" srcOrd="2" destOrd="0" parTransId="{15227280-E7E6-EE49-9CB3-4C24BEFE625A}" sibTransId="{C738AFBB-1BE4-0540-9E6A-4FBE18EC7A56}"/>
    <dgm:cxn modelId="{FAE3F989-F30D-E34D-BFE5-8CB70E31BAAE}" type="presOf" srcId="{1C39C8C0-26D8-B842-BC8A-B7D16252588E}" destId="{D7CF570A-9AD7-A447-B9FF-1C91FD974FA3}" srcOrd="0" destOrd="0" presId="urn:microsoft.com/office/officeart/2005/8/layout/pyramid2"/>
    <dgm:cxn modelId="{EEF12EB6-E1F2-3240-8522-7EF41E7B0E5D}" type="presOf" srcId="{01B7884A-AE98-4F47-B9DA-F177FD418741}" destId="{76ED558C-3B2F-8048-B983-5E64F6FF0F09}" srcOrd="0" destOrd="0" presId="urn:microsoft.com/office/officeart/2005/8/layout/pyramid2"/>
    <dgm:cxn modelId="{032FD5CF-6B8D-D442-8365-E3278D07BCC6}" srcId="{01B7884A-AE98-4F47-B9DA-F177FD418741}" destId="{556E5378-59E9-0E46-A71A-D174D357109D}" srcOrd="1" destOrd="0" parTransId="{D4CC6365-CF19-1D4C-8710-F61F33051C84}" sibTransId="{4724340E-4F8D-0D4A-853A-29FA75B8F9B7}"/>
    <dgm:cxn modelId="{0FD801E7-F4A3-FC44-A8BB-49A17ACACCA3}" type="presOf" srcId="{556E5378-59E9-0E46-A71A-D174D357109D}" destId="{949AAE64-3A5A-AA41-A444-B7FCA497DC99}" srcOrd="0" destOrd="0" presId="urn:microsoft.com/office/officeart/2005/8/layout/pyramid2"/>
    <dgm:cxn modelId="{B55724E6-529E-9B47-8442-B1145A333D13}" type="presParOf" srcId="{76ED558C-3B2F-8048-B983-5E64F6FF0F09}" destId="{87683099-B88C-D94C-B41E-717113D1CBC7}" srcOrd="0" destOrd="0" presId="urn:microsoft.com/office/officeart/2005/8/layout/pyramid2"/>
    <dgm:cxn modelId="{80EE2F15-7B79-7F42-8C9E-14D73AA90C16}" type="presParOf" srcId="{76ED558C-3B2F-8048-B983-5E64F6FF0F09}" destId="{D5E7F3DB-98DB-234E-AEF5-9CC3162437DB}" srcOrd="1" destOrd="0" presId="urn:microsoft.com/office/officeart/2005/8/layout/pyramid2"/>
    <dgm:cxn modelId="{234A174F-9044-8B40-A9AC-4F59D9EF434E}" type="presParOf" srcId="{D5E7F3DB-98DB-234E-AEF5-9CC3162437DB}" destId="{657DFAEC-9819-7C4C-B83B-267B865AD742}" srcOrd="0" destOrd="0" presId="urn:microsoft.com/office/officeart/2005/8/layout/pyramid2"/>
    <dgm:cxn modelId="{8802C09F-FDF5-2D42-8B21-7F2548E6AB08}" type="presParOf" srcId="{D5E7F3DB-98DB-234E-AEF5-9CC3162437DB}" destId="{626F0A8B-7114-714E-A0CD-7FCD7A0DF921}" srcOrd="1" destOrd="0" presId="urn:microsoft.com/office/officeart/2005/8/layout/pyramid2"/>
    <dgm:cxn modelId="{8D6E0501-AB97-5243-87C4-D514E78B8759}" type="presParOf" srcId="{D5E7F3DB-98DB-234E-AEF5-9CC3162437DB}" destId="{949AAE64-3A5A-AA41-A444-B7FCA497DC99}" srcOrd="2" destOrd="0" presId="urn:microsoft.com/office/officeart/2005/8/layout/pyramid2"/>
    <dgm:cxn modelId="{ADBC70E6-3F54-E244-825E-6FAD01D395AE}" type="presParOf" srcId="{D5E7F3DB-98DB-234E-AEF5-9CC3162437DB}" destId="{5CE71449-C01B-8746-A23B-D787FA36C929}" srcOrd="3" destOrd="0" presId="urn:microsoft.com/office/officeart/2005/8/layout/pyramid2"/>
    <dgm:cxn modelId="{A2FA6B86-6C2E-844B-A3E8-2006E71CAB23}" type="presParOf" srcId="{D5E7F3DB-98DB-234E-AEF5-9CC3162437DB}" destId="{D7CF570A-9AD7-A447-B9FF-1C91FD974FA3}" srcOrd="4" destOrd="0" presId="urn:microsoft.com/office/officeart/2005/8/layout/pyramid2"/>
    <dgm:cxn modelId="{E647684C-CA22-4D4F-AA01-4F9BD139B2C5}" type="presParOf" srcId="{D5E7F3DB-98DB-234E-AEF5-9CC3162437DB}" destId="{7477B3F2-01A7-B646-9DB8-7462031F17B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3099-B88C-D94C-B41E-717113D1CBC7}">
      <dsp:nvSpPr>
        <dsp:cNvPr id="0" name=""/>
        <dsp:cNvSpPr/>
      </dsp:nvSpPr>
      <dsp:spPr>
        <a:xfrm>
          <a:off x="0" y="0"/>
          <a:ext cx="2380251" cy="2690504"/>
        </a:xfrm>
        <a:prstGeom prst="triangle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DFAEC-9819-7C4C-B83B-267B865AD742}">
      <dsp:nvSpPr>
        <dsp:cNvPr id="0" name=""/>
        <dsp:cNvSpPr/>
      </dsp:nvSpPr>
      <dsp:spPr>
        <a:xfrm>
          <a:off x="1190125" y="270495"/>
          <a:ext cx="1547163" cy="636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SCENARIO 1</a:t>
          </a:r>
        </a:p>
      </dsp:txBody>
      <dsp:txXfrm>
        <a:off x="1221216" y="301586"/>
        <a:ext cx="1484981" cy="574710"/>
      </dsp:txXfrm>
    </dsp:sp>
    <dsp:sp modelId="{949AAE64-3A5A-AA41-A444-B7FCA497DC99}">
      <dsp:nvSpPr>
        <dsp:cNvPr id="0" name=""/>
        <dsp:cNvSpPr/>
      </dsp:nvSpPr>
      <dsp:spPr>
        <a:xfrm>
          <a:off x="1190125" y="986999"/>
          <a:ext cx="1547163" cy="636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SCENARIO 2</a:t>
          </a:r>
        </a:p>
      </dsp:txBody>
      <dsp:txXfrm>
        <a:off x="1221216" y="1018090"/>
        <a:ext cx="1484981" cy="574710"/>
      </dsp:txXfrm>
    </dsp:sp>
    <dsp:sp modelId="{D7CF570A-9AD7-A447-B9FF-1C91FD974FA3}">
      <dsp:nvSpPr>
        <dsp:cNvPr id="0" name=""/>
        <dsp:cNvSpPr/>
      </dsp:nvSpPr>
      <dsp:spPr>
        <a:xfrm>
          <a:off x="1190125" y="1703504"/>
          <a:ext cx="1547163" cy="636892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SCENARIO 3</a:t>
          </a:r>
        </a:p>
      </dsp:txBody>
      <dsp:txXfrm>
        <a:off x="1221216" y="1734595"/>
        <a:ext cx="1484981" cy="57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1E9F5-9EA6-C840-8C27-3D9F4280C79C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F2F3-A8CB-6344-B1AD-24A77F213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9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WENT THROUGH CLEANING</a:t>
            </a:r>
          </a:p>
          <a:p>
            <a:r>
              <a:rPr lang="en-US" dirty="0"/>
              <a:t>4</a:t>
            </a:r>
            <a:r>
              <a:rPr lang="en-US" b="1" dirty="0"/>
              <a:t> DIFFERENT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3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BUSINESS PROBLEM</a:t>
            </a:r>
          </a:p>
          <a:p>
            <a:r>
              <a:rPr lang="en-US" dirty="0"/>
              <a:t>VISION ZERO</a:t>
            </a:r>
          </a:p>
          <a:p>
            <a:r>
              <a:rPr lang="en-US" dirty="0"/>
              <a:t>WHY IS VISION ZERO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4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RMSE is crucial for a book recommendation system as it measures the accuracy of predicted ratings, ensuring that users receive highly relevant and personalized book recommendations.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MAE (Mean Absolute Error) is relevant for a book recommendation system as it quantifies the average magnitude of the prediction errors, providing insight into the system's overall accuracy and the level of deviation from users' actual preferences.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MSE (Mean Squared Error) is relevant for a book recommendation system as it measures the average squared difference between predicted and actual ratings, allowing for a comprehensive evaluation of the system's predictive performance and highlighting the impact of large errors.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FCP (Fraction of Concordant Pairs) is relevant for a book recommendation system as it assesses the system's ability to correctly rank and compare book pairs based on user preferences, providing a measure of the system's ranking accuracy and user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2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WE ACCOMPLISH THIS?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dirty="0"/>
              <a:t>CLEANING/PROESSING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TOP 10 FEATURES AND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5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0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RMSE is crucial for a book recommendation system as it measures the accuracy of predicted ratings, ensuring that users receive highly relevant and personalized book recommendations.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MAE (Mean Absolute Error) is relevant for a book recommendation system as it quantifies the average magnitude of the prediction errors, providing insight into the system's overall accuracy and the level of deviation from users' actual preferences.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MSE (Mean Squared Error) is relevant for a book recommendation system as it measures the average squared difference between predicted and actual ratings, allowing for a comprehensive evaluation of the system's predictive performance and highlighting the impact of large errors.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FCP (Fraction of Concordant Pairs) is relevant for a book recommendation system as it assesses the system's ability to correctly rank and compare book pairs based on user preferences, providing a measure of the system's ranking accuracy and user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0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Baseline Model for gathering more data bullet added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WENT THROUGH CLEANING</a:t>
            </a:r>
          </a:p>
          <a:p>
            <a:r>
              <a:rPr lang="en-US" dirty="0"/>
              <a:t>4</a:t>
            </a:r>
            <a:r>
              <a:rPr lang="en-US" b="1" dirty="0"/>
              <a:t> DIFFERENT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270D-E521-1309-C25B-9AFEE312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7028-8E29-8801-63C1-52E339FF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77D15-9A54-5A7B-8128-591EFB2C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50FA-64D1-304D-9A34-5CE1D10AA09C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0643-FB0F-E320-B71D-94896319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52B1C-3AA1-D32C-1F88-08B9C5C5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8ED-4227-232D-7E61-1EC984DC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F040F-06A8-C4EB-0422-BED0CE9C1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ADD-FFCC-C472-621B-5E5D81DF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54AE-C38E-7541-AB49-B68AD2F371A3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FCAE-E60B-6A8D-CBEF-0FE2396B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7B918-45F9-99BE-F036-671E62AC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FA8ED-7C93-F4B3-E519-D58B44BE9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8A1AF-8563-ADFC-A02A-754CF4B1F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A82E-25F1-9F66-5AF0-9DFE4336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135-6990-E84D-82FC-6D006372D3AA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4B55-4FD1-8738-9ED1-2A98BA1A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F74AF-B7C7-ABE1-9238-00872105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8BFF-78B2-38D9-172C-5E0D079E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CE65-4AFE-945D-1362-659C948E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CBFE-2C10-8492-7A47-2B1FDCC6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DB97-6454-5B4A-86B4-68078E2FB49B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59CB-D900-DC07-8B46-EE2EAC6E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11E81-4F50-A69B-0F2F-2A208612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5CC-82D4-6B2C-BD50-9F94515E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C3E-C3A3-21AA-C9C3-AA6FA6BC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AF7A6-D5AE-1203-B1BE-C00A2E1C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7E1AC-43DB-1949-AEB5-CBF08A37833B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C752-D596-B19B-231A-E6D12D95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BE04-458E-BF15-C50E-A152D0E3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B1EF-65F4-41CB-32C2-57E09687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2559-7989-E1B4-6436-70421B3F1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92EC3-DA77-CC27-BB62-36A4DEE7B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33BAD-927D-7453-C00B-83FDF24E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28062-BD66-6B42-994C-7B558D960E85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5455C-D959-76B3-8099-934E0350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72D90-EE81-2530-2CF8-A47CE66D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D92A-64D7-B2C4-4C46-CDC241C0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1F800-C484-80A9-EC80-D0E850D74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505A0-38A8-9A85-ADE0-B703875D1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6E67-31DD-1D28-0B75-F9E2E7B1C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A3CF-AAC1-30BD-F33D-C0D2F9398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3EFAF-96CE-FB08-774B-D061B5F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F6A5A-7462-6C40-8EF3-A4731D799BE9}" type="datetime1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4B0EF-CDE3-9D49-F239-614C7681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0B233-77CA-1EDB-3F68-9BC6F597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41C2-F637-A822-EAB9-24624F3E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490BE-1BA4-84C8-0E36-7D020D69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D944-886E-064C-96E4-D8CD96157982}" type="datetime1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A0EEA-0760-F12C-2143-5754E444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7EAC0-CD5F-97E2-61C1-6B38567C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1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A07FF-EBE2-36E5-9696-EAD86B4A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7973-E9CD-DE4B-959F-FAA2FDB71FF4}" type="datetime1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116BA-D18B-6BD7-67DA-63E3E6E6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98BF8-E828-6FF2-E235-DCB41FD5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2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F240-A0F2-F677-0B50-46B76E29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6493-A8B4-D82D-DA21-10C1D7DB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27AF7-46AA-190C-4CB5-608B75F6A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A47D5-18A4-D6BB-2052-097F75EA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1937-AE81-7A4E-B183-731ACA115306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0DA-A3FF-8ED3-E2D2-BAA7B3D3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DB5CA-1DE2-6061-CC00-2A88BA9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6D8B-7149-C5CC-7C60-8907387A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AD771-2673-728B-34F7-B88AC076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2F7C8-77C6-489A-DDFF-31FFE5DB6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61831-40C1-4E8C-747D-9162922A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5A0-3233-B144-AB1F-080B540C13E4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A6D3A-A807-003E-72A9-D19170F6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F284C-09FB-0B6A-8543-A0DC13F9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1837A-444E-BCD0-B8F8-A14D2EA6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1E5D1-2E36-5C20-903F-9CA864DA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BF76-5CE2-25D9-B3D3-A234CBD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3FB-1213-F345-8DF2-EBF7BDBFBF6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FB7A9-3F62-64C1-213A-F63A7CDDD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BB1CF-F46B-36AB-F343-CCE6AB1A4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42008-F103-4D01-8BD0-AB5653BDA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49437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latin typeface="Calibri Light"/>
                <a:cs typeface="Calibri Light"/>
              </a:rPr>
              <a:t>ADVANCED BOOK RECOMMENDATION SYSTEM</a:t>
            </a:r>
          </a:p>
          <a:p>
            <a:pPr algn="l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B375-D514-4FBA-A1A7-F8AEC720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Shayan</a:t>
            </a:r>
            <a:r>
              <a:rPr lang="en-US" sz="2000" dirty="0"/>
              <a:t> Abdul Karim Khan</a:t>
            </a:r>
          </a:p>
          <a:p>
            <a:pPr algn="l"/>
            <a:r>
              <a:rPr lang="en-US" sz="2000" dirty="0"/>
              <a:t>07/21/2023</a:t>
            </a:r>
          </a:p>
        </p:txBody>
      </p:sp>
      <p:sp>
        <p:nvSpPr>
          <p:cNvPr id="1040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DCF97-E281-3AB0-AE15-2BCD6F74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509226"/>
            <a:ext cx="5805055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F1953-CF09-76C5-2A9E-F75AA4BD20E3}"/>
              </a:ext>
            </a:extLst>
          </p:cNvPr>
          <p:cNvSpPr/>
          <p:nvPr/>
        </p:nvSpPr>
        <p:spPr>
          <a:xfrm>
            <a:off x="2085928" y="2409194"/>
            <a:ext cx="802014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22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2008-F103-4D01-8BD0-AB5653BDA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49437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latin typeface="Calibri Light"/>
                <a:cs typeface="Calibri Light"/>
              </a:rPr>
              <a:t>ADVANCED BOOK RECOMMENDATION SYSTEM</a:t>
            </a:r>
          </a:p>
          <a:p>
            <a:pPr algn="l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B375-D514-4FBA-A1A7-F8AEC720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Shayan</a:t>
            </a:r>
            <a:r>
              <a:rPr lang="en-US" sz="2000" dirty="0"/>
              <a:t> Abdul Karim Khan</a:t>
            </a:r>
          </a:p>
          <a:p>
            <a:pPr algn="l"/>
            <a:r>
              <a:rPr lang="en-US" sz="2000" dirty="0"/>
              <a:t>07/21/2023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DCF97-E281-3AB0-AE15-2BCD6F74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509226"/>
            <a:ext cx="5805055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F1953-CF09-76C5-2A9E-F75AA4BD20E3}"/>
              </a:ext>
            </a:extLst>
          </p:cNvPr>
          <p:cNvSpPr/>
          <p:nvPr/>
        </p:nvSpPr>
        <p:spPr>
          <a:xfrm>
            <a:off x="3500963" y="2409194"/>
            <a:ext cx="519007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03317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53A81-29C3-297E-B435-FF9A2B163879}"/>
              </a:ext>
            </a:extLst>
          </p:cNvPr>
          <p:cNvSpPr/>
          <p:nvPr/>
        </p:nvSpPr>
        <p:spPr>
          <a:xfrm>
            <a:off x="741427" y="3877896"/>
            <a:ext cx="3692030" cy="2554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4 BOOKS READ PER YEAR PER PERSON </a:t>
            </a:r>
          </a:p>
        </p:txBody>
      </p:sp>
      <p:pic>
        <p:nvPicPr>
          <p:cNvPr id="2050" name="Picture 2" descr="Single book Icons PNG - Free PNG and Icons Downloads">
            <a:extLst>
              <a:ext uri="{FF2B5EF4-FFF2-40B4-BE49-F238E27FC236}">
                <a16:creationId xmlns:a16="http://schemas.microsoft.com/office/drawing/2014/main" id="{3D1E93A4-2F43-ECCC-510F-1F2A8F14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6" y="884378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ingle book Icons PNG - Free PNG and Icons Downloads">
            <a:extLst>
              <a:ext uri="{FF2B5EF4-FFF2-40B4-BE49-F238E27FC236}">
                <a16:creationId xmlns:a16="http://schemas.microsoft.com/office/drawing/2014/main" id="{A364EDE8-5347-FA67-27A0-E3C67FBA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66" y="874152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ingle book Icons PNG - Free PNG and Icons Downloads">
            <a:extLst>
              <a:ext uri="{FF2B5EF4-FFF2-40B4-BE49-F238E27FC236}">
                <a16:creationId xmlns:a16="http://schemas.microsoft.com/office/drawing/2014/main" id="{16E8BD2E-2DED-B3BF-BCC8-693FAA26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19" y="874152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ngle book Icons PNG - Free PNG and Icons Downloads">
            <a:extLst>
              <a:ext uri="{FF2B5EF4-FFF2-40B4-BE49-F238E27FC236}">
                <a16:creationId xmlns:a16="http://schemas.microsoft.com/office/drawing/2014/main" id="{297BC0A6-0E60-6BD4-9BA6-6E8CD96A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527" y="874151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hree hundred and sixty five days a year icon Vector Image">
            <a:extLst>
              <a:ext uri="{FF2B5EF4-FFF2-40B4-BE49-F238E27FC236}">
                <a16:creationId xmlns:a16="http://schemas.microsoft.com/office/drawing/2014/main" id="{81E4CE83-78F0-A9EC-FC7E-95878F53A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0008" r="13010" b="16363"/>
          <a:stretch/>
        </p:blipFill>
        <p:spPr bwMode="auto">
          <a:xfrm>
            <a:off x="5015344" y="4088228"/>
            <a:ext cx="2147455" cy="23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24555DEE-5EBF-B517-8EAC-5EBDD5FBAF22}"/>
              </a:ext>
            </a:extLst>
          </p:cNvPr>
          <p:cNvSpPr/>
          <p:nvPr/>
        </p:nvSpPr>
        <p:spPr>
          <a:xfrm rot="16200000">
            <a:off x="5925558" y="-1673793"/>
            <a:ext cx="528129" cy="10924104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68BAC96D-5686-168D-2A3C-2B74702B726A}"/>
              </a:ext>
            </a:extLst>
          </p:cNvPr>
          <p:cNvGraphicFramePr>
            <a:graphicFrameLocks noGrp="1"/>
          </p:cNvGraphicFramePr>
          <p:nvPr/>
        </p:nvGraphicFramePr>
        <p:xfrm>
          <a:off x="1854200" y="785357"/>
          <a:ext cx="81280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89033">
                  <a:extLst>
                    <a:ext uri="{9D8B030D-6E8A-4147-A177-3AD203B41FA5}">
                      <a16:colId xmlns:a16="http://schemas.microsoft.com/office/drawing/2014/main" val="858770017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3157055864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2022664339"/>
                    </a:ext>
                  </a:extLst>
                </a:gridCol>
                <a:gridCol w="1517767">
                  <a:extLst>
                    <a:ext uri="{9D8B030D-6E8A-4147-A177-3AD203B41FA5}">
                      <a16:colId xmlns:a16="http://schemas.microsoft.com/office/drawing/2014/main" val="24066078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7954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RMSE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FCP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71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SVD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95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BASELINE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69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MEANS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79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Z-SCORE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4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NMF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87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74666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0870A5-953F-F57B-3FF0-8D5FC54275D7}"/>
              </a:ext>
            </a:extLst>
          </p:cNvPr>
          <p:cNvSpPr txBox="1"/>
          <p:nvPr/>
        </p:nvSpPr>
        <p:spPr>
          <a:xfrm>
            <a:off x="332509" y="3685309"/>
            <a:ext cx="5652655" cy="230832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measures accuracy of predicted ratings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MAE</a:t>
            </a:r>
            <a:r>
              <a:rPr lang="en-US" dirty="0">
                <a:sym typeface="Wingdings" pitchFamily="2" charset="2"/>
              </a:rPr>
              <a:t>  measures average magnitude of prediction errors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MSE</a:t>
            </a:r>
            <a:r>
              <a:rPr lang="en-US" dirty="0">
                <a:sym typeface="Wingdings" pitchFamily="2" charset="2"/>
              </a:rPr>
              <a:t>  measures average squared difference b/w predicted and actual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FCP</a:t>
            </a:r>
            <a:r>
              <a:rPr lang="en-US" dirty="0">
                <a:sym typeface="Wingdings" pitchFamily="2" charset="2"/>
              </a:rPr>
              <a:t>  measures the system’s ranking accuracy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20D77-85AF-0B55-BD6D-DC191D500B68}"/>
              </a:ext>
            </a:extLst>
          </p:cNvPr>
          <p:cNvSpPr txBox="1"/>
          <p:nvPr/>
        </p:nvSpPr>
        <p:spPr>
          <a:xfrm>
            <a:off x="6234548" y="3685309"/>
            <a:ext cx="5652655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used for selecting the final model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Ratings accuracy </a:t>
            </a:r>
            <a:r>
              <a:rPr lang="en-US" dirty="0">
                <a:sym typeface="Wingdings" pitchFamily="2" charset="2"/>
              </a:rPr>
              <a:t>important for predicting unknow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SVD</a:t>
            </a:r>
            <a:r>
              <a:rPr lang="en-US" dirty="0">
                <a:sym typeface="Wingdings" pitchFamily="2" charset="2"/>
              </a:rPr>
              <a:t> was the best performing algorithm for RMSE, MAE and MSE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used in conjunction with </a:t>
            </a:r>
            <a:r>
              <a:rPr lang="en-US" b="1" dirty="0">
                <a:sym typeface="Wingdings" pitchFamily="2" charset="2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2967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2</a:t>
            </a:fld>
            <a:endParaRPr lang="en-US"/>
          </a:p>
        </p:txBody>
      </p:sp>
      <p:pic>
        <p:nvPicPr>
          <p:cNvPr id="4102" name="Picture 6" descr="Increase icons for free download | Freepik">
            <a:extLst>
              <a:ext uri="{FF2B5EF4-FFF2-40B4-BE49-F238E27FC236}">
                <a16:creationId xmlns:a16="http://schemas.microsoft.com/office/drawing/2014/main" id="{68F75B0C-0ED9-51D3-DC26-52D0E188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5" y="2257106"/>
            <a:ext cx="1814946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ading book - Free people icons">
            <a:extLst>
              <a:ext uri="{FF2B5EF4-FFF2-40B4-BE49-F238E27FC236}">
                <a16:creationId xmlns:a16="http://schemas.microsoft.com/office/drawing/2014/main" id="{C5F9B46E-B053-C709-844D-8427162FA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2" b="17895"/>
          <a:stretch/>
        </p:blipFill>
        <p:spPr bwMode="auto">
          <a:xfrm>
            <a:off x="4887120" y="2537963"/>
            <a:ext cx="2440130" cy="15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gnifying Glass Icon Stock Illustration - Download Image Now - Magnifying  Glass, Icon, Searching - iStock">
            <a:extLst>
              <a:ext uri="{FF2B5EF4-FFF2-40B4-BE49-F238E27FC236}">
                <a16:creationId xmlns:a16="http://schemas.microsoft.com/office/drawing/2014/main" id="{206C1641-D234-937D-8366-40E70FCCA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6673" r="15931" b="18384"/>
          <a:stretch/>
        </p:blipFill>
        <p:spPr bwMode="auto">
          <a:xfrm>
            <a:off x="9786259" y="2450224"/>
            <a:ext cx="1647358" cy="16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1750A9-1EB4-3473-8D60-1D8591BF79B0}"/>
              </a:ext>
            </a:extLst>
          </p:cNvPr>
          <p:cNvSpPr txBox="1"/>
          <p:nvPr/>
        </p:nvSpPr>
        <p:spPr>
          <a:xfrm>
            <a:off x="192947" y="4055176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INCREASE THE NUMBER OF BOOKS READ BY PEOPLE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1B9CB0-8643-A1DC-BA62-0E08FAD25231}"/>
              </a:ext>
            </a:extLst>
          </p:cNvPr>
          <p:cNvSpPr txBox="1"/>
          <p:nvPr/>
        </p:nvSpPr>
        <p:spPr>
          <a:xfrm>
            <a:off x="4644193" y="4015625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MAKE IT SIMPLE AND EASY TO FIND NEW GOOD 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CC6FEF-E525-2C3E-13C1-5D18F05C301F}"/>
              </a:ext>
            </a:extLst>
          </p:cNvPr>
          <p:cNvSpPr txBox="1"/>
          <p:nvPr/>
        </p:nvSpPr>
        <p:spPr>
          <a:xfrm>
            <a:off x="9058229" y="4044343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MAKE IT SIMPLE AND EASY TO EXPLORE NEW GENRES</a:t>
            </a:r>
          </a:p>
        </p:txBody>
      </p:sp>
    </p:spTree>
    <p:extLst>
      <p:ext uri="{BB962C8B-B14F-4D97-AF65-F5344CB8AC3E}">
        <p14:creationId xmlns:p14="http://schemas.microsoft.com/office/powerpoint/2010/main" val="13987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875251-EAC9-87A1-AA76-5CC43A79AC95}"/>
              </a:ext>
            </a:extLst>
          </p:cNvPr>
          <p:cNvCxnSpPr>
            <a:endCxn id="10" idx="3"/>
          </p:cNvCxnSpPr>
          <p:nvPr/>
        </p:nvCxnSpPr>
        <p:spPr>
          <a:xfrm>
            <a:off x="5269393" y="4197927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1DED4D-DA98-B5A1-8552-9A50E191A010}"/>
              </a:ext>
            </a:extLst>
          </p:cNvPr>
          <p:cNvCxnSpPr/>
          <p:nvPr/>
        </p:nvCxnSpPr>
        <p:spPr>
          <a:xfrm>
            <a:off x="5276320" y="4912807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7505A3-7E6D-603C-9A42-A36349653804}"/>
              </a:ext>
            </a:extLst>
          </p:cNvPr>
          <p:cNvCxnSpPr/>
          <p:nvPr/>
        </p:nvCxnSpPr>
        <p:spPr>
          <a:xfrm>
            <a:off x="5276320" y="5635542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top 5 text Button. top 5 Sign Icon Label Sticker Web Buttons 15374469  Vector Art at Vecteezy">
            <a:extLst>
              <a:ext uri="{FF2B5EF4-FFF2-40B4-BE49-F238E27FC236}">
                <a16:creationId xmlns:a16="http://schemas.microsoft.com/office/drawing/2014/main" id="{D1EA0CDA-2074-577D-CF15-A01341EA2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t="17576" r="28451" b="21656"/>
          <a:stretch/>
        </p:blipFill>
        <p:spPr bwMode="auto">
          <a:xfrm>
            <a:off x="6357548" y="1005278"/>
            <a:ext cx="2440130" cy="20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3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8F14F-C622-EA3A-54C2-D446FD71F522}"/>
              </a:ext>
            </a:extLst>
          </p:cNvPr>
          <p:cNvGrpSpPr/>
          <p:nvPr/>
        </p:nvGrpSpPr>
        <p:grpSpPr>
          <a:xfrm>
            <a:off x="329557" y="1019247"/>
            <a:ext cx="5455732" cy="2108200"/>
            <a:chOff x="2518575" y="4063492"/>
            <a:chExt cx="5455732" cy="2108200"/>
          </a:xfrm>
        </p:grpSpPr>
        <p:pic>
          <p:nvPicPr>
            <p:cNvPr id="4108" name="Picture 12" descr="Recommendation - Free hands and gestures icons">
              <a:extLst>
                <a:ext uri="{FF2B5EF4-FFF2-40B4-BE49-F238E27FC236}">
                  <a16:creationId xmlns:a16="http://schemas.microsoft.com/office/drawing/2014/main" id="{6755395C-5172-8678-6AAF-6340E369B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575" y="4063492"/>
              <a:ext cx="2108200" cy="21082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D32B8D-C127-4619-8D1A-CC65811F82E9}"/>
                </a:ext>
              </a:extLst>
            </p:cNvPr>
            <p:cNvSpPr txBox="1"/>
            <p:nvPr/>
          </p:nvSpPr>
          <p:spPr>
            <a:xfrm>
              <a:off x="4205227" y="4434080"/>
              <a:ext cx="3769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RECOMMENDATION SYSTEM</a:t>
              </a:r>
            </a:p>
            <a:p>
              <a:pPr algn="ctr"/>
              <a:r>
                <a:rPr lang="en-US" dirty="0"/>
                <a:t>NO BOOK STORE RUNS</a:t>
              </a:r>
            </a:p>
            <a:p>
              <a:pPr algn="ctr"/>
              <a:r>
                <a:rPr lang="en-US" dirty="0"/>
                <a:t>NO RESEARCHING BOOKS </a:t>
              </a:r>
            </a:p>
            <a:p>
              <a:pPr algn="ctr"/>
              <a:r>
                <a:rPr lang="en-US" dirty="0"/>
                <a:t>QUARTERLY 5 BOOKS AVAILABLE</a:t>
              </a:r>
            </a:p>
          </p:txBody>
        </p:sp>
      </p:grp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B9A8B7B-F6D5-14CC-6729-4CE138FF9577}"/>
              </a:ext>
            </a:extLst>
          </p:cNvPr>
          <p:cNvSpPr/>
          <p:nvPr/>
        </p:nvSpPr>
        <p:spPr>
          <a:xfrm>
            <a:off x="5429033" y="1682003"/>
            <a:ext cx="934166" cy="729900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29815-C725-CD50-8D51-F160E80E6DCC}"/>
              </a:ext>
            </a:extLst>
          </p:cNvPr>
          <p:cNvSpPr txBox="1"/>
          <p:nvPr/>
        </p:nvSpPr>
        <p:spPr>
          <a:xfrm>
            <a:off x="8869602" y="1702617"/>
            <a:ext cx="298989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RECOMMENDATION MODEL</a:t>
            </a:r>
          </a:p>
          <a:p>
            <a:pPr algn="ctr"/>
            <a:r>
              <a:rPr lang="en-US" dirty="0"/>
              <a:t>5 BOOK RECOMMENDATIONS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585092-4BAE-D757-2796-73FA87798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415061"/>
              </p:ext>
            </p:extLst>
          </p:nvPr>
        </p:nvGraphicFramePr>
        <p:xfrm>
          <a:off x="2532104" y="3609110"/>
          <a:ext cx="2737289" cy="269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6FCBF4-3DBB-461E-6766-24BB06393094}"/>
              </a:ext>
            </a:extLst>
          </p:cNvPr>
          <p:cNvSpPr/>
          <p:nvPr/>
        </p:nvSpPr>
        <p:spPr>
          <a:xfrm>
            <a:off x="5429032" y="3879271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USER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D2BBAD-45F5-CB61-8F6C-303039C200F4}"/>
              </a:ext>
            </a:extLst>
          </p:cNvPr>
          <p:cNvSpPr/>
          <p:nvPr/>
        </p:nvSpPr>
        <p:spPr>
          <a:xfrm>
            <a:off x="7308584" y="3879271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DEE14C-5606-36D7-4945-7F659F922EE5}"/>
              </a:ext>
            </a:extLst>
          </p:cNvPr>
          <p:cNvSpPr/>
          <p:nvPr/>
        </p:nvSpPr>
        <p:spPr>
          <a:xfrm>
            <a:off x="9188136" y="3879271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9328D4-5A3A-BB85-72B2-B765451502F9}"/>
              </a:ext>
            </a:extLst>
          </p:cNvPr>
          <p:cNvSpPr/>
          <p:nvPr/>
        </p:nvSpPr>
        <p:spPr>
          <a:xfrm>
            <a:off x="5429032" y="4598079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USER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0DE705-5B20-9704-DF37-47031339F865}"/>
              </a:ext>
            </a:extLst>
          </p:cNvPr>
          <p:cNvSpPr/>
          <p:nvPr/>
        </p:nvSpPr>
        <p:spPr>
          <a:xfrm>
            <a:off x="7308584" y="4598079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C64F63-1ED2-9F7F-AC22-7091AB748510}"/>
              </a:ext>
            </a:extLst>
          </p:cNvPr>
          <p:cNvSpPr/>
          <p:nvPr/>
        </p:nvSpPr>
        <p:spPr>
          <a:xfrm>
            <a:off x="9188136" y="4598079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200CDE-FA83-3E60-97B0-899BB3B433ED}"/>
              </a:ext>
            </a:extLst>
          </p:cNvPr>
          <p:cNvSpPr/>
          <p:nvPr/>
        </p:nvSpPr>
        <p:spPr>
          <a:xfrm>
            <a:off x="5435959" y="5316887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DF5F6C-1A44-DCC1-5189-F359EFB1F297}"/>
              </a:ext>
            </a:extLst>
          </p:cNvPr>
          <p:cNvSpPr/>
          <p:nvPr/>
        </p:nvSpPr>
        <p:spPr>
          <a:xfrm>
            <a:off x="7315511" y="5316887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AE6CFC-C271-C843-34CA-6E9E203C6FD4}"/>
              </a:ext>
            </a:extLst>
          </p:cNvPr>
          <p:cNvSpPr/>
          <p:nvPr/>
        </p:nvSpPr>
        <p:spPr>
          <a:xfrm>
            <a:off x="9195063" y="5316887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</p:spTree>
    <p:extLst>
      <p:ext uri="{BB962C8B-B14F-4D97-AF65-F5344CB8AC3E}">
        <p14:creationId xmlns:p14="http://schemas.microsoft.com/office/powerpoint/2010/main" val="51347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ANALYSIS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4</a:t>
            </a:fld>
            <a:endParaRPr lang="en-US"/>
          </a:p>
        </p:txBody>
      </p:sp>
      <p:pic>
        <p:nvPicPr>
          <p:cNvPr id="4100" name="Picture 4" descr="Database - Free technology icons">
            <a:extLst>
              <a:ext uri="{FF2B5EF4-FFF2-40B4-BE49-F238E27FC236}">
                <a16:creationId xmlns:a16="http://schemas.microsoft.com/office/drawing/2014/main" id="{67860BA0-67FF-A98B-6083-1021CE58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5" y="802046"/>
            <a:ext cx="2652215" cy="26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 cleaning - Free security icons">
            <a:extLst>
              <a:ext uri="{FF2B5EF4-FFF2-40B4-BE49-F238E27FC236}">
                <a16:creationId xmlns:a16="http://schemas.microsoft.com/office/drawing/2014/main" id="{9777476D-B669-F6DC-2088-89DCC532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10" y="770876"/>
            <a:ext cx="2714553" cy="27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NN Algorithm | Steps to Implement KNN Algorithm in Python">
            <a:extLst>
              <a:ext uri="{FF2B5EF4-FFF2-40B4-BE49-F238E27FC236}">
                <a16:creationId xmlns:a16="http://schemas.microsoft.com/office/drawing/2014/main" id="{A1951738-D571-AC84-F246-7BE4D106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7" y="4774137"/>
            <a:ext cx="2656245" cy="141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5033E4-B191-92FF-6C51-7B20469A6039}"/>
              </a:ext>
            </a:extLst>
          </p:cNvPr>
          <p:cNvSpPr/>
          <p:nvPr/>
        </p:nvSpPr>
        <p:spPr>
          <a:xfrm>
            <a:off x="2566151" y="1507493"/>
            <a:ext cx="2954006" cy="138499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BOOK-CROSSING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GOOGLE DATA FROM KAGGLE</a:t>
            </a: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400D955-8A4C-2F47-7B74-88FC8331E031}"/>
              </a:ext>
            </a:extLst>
          </p:cNvPr>
          <p:cNvSpPr/>
          <p:nvPr/>
        </p:nvSpPr>
        <p:spPr>
          <a:xfrm>
            <a:off x="5343061" y="1525597"/>
            <a:ext cx="1827986" cy="1187533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BC613-C259-A574-3D1A-98E7BAA70E43}"/>
              </a:ext>
            </a:extLst>
          </p:cNvPr>
          <p:cNvSpPr/>
          <p:nvPr/>
        </p:nvSpPr>
        <p:spPr>
          <a:xfrm>
            <a:off x="9818385" y="1277409"/>
            <a:ext cx="2314240" cy="181588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ITERATIVE DATA CLEANING &amp;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0D1F2-D63D-04F0-A404-3A4286FF6E1D}"/>
              </a:ext>
            </a:extLst>
          </p:cNvPr>
          <p:cNvSpPr/>
          <p:nvPr/>
        </p:nvSpPr>
        <p:spPr>
          <a:xfrm>
            <a:off x="192947" y="4643251"/>
            <a:ext cx="11811059" cy="16862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37003BE2-1289-5F32-9225-B8501F66824F}"/>
              </a:ext>
            </a:extLst>
          </p:cNvPr>
          <p:cNvSpPr/>
          <p:nvPr/>
        </p:nvSpPr>
        <p:spPr>
          <a:xfrm rot="1442310">
            <a:off x="10410474" y="3202437"/>
            <a:ext cx="637658" cy="1684528"/>
          </a:xfrm>
          <a:prstGeom prst="curvedLeftArrow">
            <a:avLst>
              <a:gd name="adj1" fmla="val 20584"/>
              <a:gd name="adj2" fmla="val 51123"/>
              <a:gd name="adj3" fmla="val 25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83604E9-A06A-BE65-A936-7EDE28333DBB}"/>
              </a:ext>
            </a:extLst>
          </p:cNvPr>
          <p:cNvSpPr/>
          <p:nvPr/>
        </p:nvSpPr>
        <p:spPr>
          <a:xfrm rot="12253188">
            <a:off x="9610392" y="2922446"/>
            <a:ext cx="637658" cy="1684528"/>
          </a:xfrm>
          <a:prstGeom prst="curvedLeftArrow">
            <a:avLst>
              <a:gd name="adj1" fmla="val 20584"/>
              <a:gd name="adj2" fmla="val 51123"/>
              <a:gd name="adj3" fmla="val 25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18470-3597-B3C3-FEDA-31EB4486DE5B}"/>
              </a:ext>
            </a:extLst>
          </p:cNvPr>
          <p:cNvSpPr/>
          <p:nvPr/>
        </p:nvSpPr>
        <p:spPr>
          <a:xfrm>
            <a:off x="4942741" y="4117837"/>
            <a:ext cx="231424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MODELLING</a:t>
            </a:r>
          </a:p>
        </p:txBody>
      </p:sp>
      <p:pic>
        <p:nvPicPr>
          <p:cNvPr id="5122" name="Picture 2" descr="11 Singular value decomposition Vector Images | Depositphotos">
            <a:extLst>
              <a:ext uri="{FF2B5EF4-FFF2-40B4-BE49-F238E27FC236}">
                <a16:creationId xmlns:a16="http://schemas.microsoft.com/office/drawing/2014/main" id="{6EFEBC07-AA08-A547-F2D2-B050E047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32" y="4730027"/>
            <a:ext cx="1696440" cy="15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n-Negative Matrix Factorization (NMF) | Multiplicative Update Rules By  Lee And Seung - YouTube">
            <a:extLst>
              <a:ext uri="{FF2B5EF4-FFF2-40B4-BE49-F238E27FC236}">
                <a16:creationId xmlns:a16="http://schemas.microsoft.com/office/drawing/2014/main" id="{BDA02B50-89E7-FAA5-2A24-6A9D269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2" t="20872" r="29837" b="64271"/>
          <a:stretch/>
        </p:blipFill>
        <p:spPr bwMode="auto">
          <a:xfrm>
            <a:off x="8807190" y="4840852"/>
            <a:ext cx="2500509" cy="13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56F7C9-3734-4BCD-DD84-C8F8FE040F4F}"/>
              </a:ext>
            </a:extLst>
          </p:cNvPr>
          <p:cNvSpPr/>
          <p:nvPr/>
        </p:nvSpPr>
        <p:spPr>
          <a:xfrm>
            <a:off x="9330022" y="3632820"/>
            <a:ext cx="203355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27575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EXPLORATORY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5</a:t>
            </a:fld>
            <a:endParaRPr lang="en-US"/>
          </a:p>
        </p:txBody>
      </p:sp>
      <p:pic>
        <p:nvPicPr>
          <p:cNvPr id="6146" name="Picture 2" descr="Five stars rating review icon. feedback, best seller, quality posters for  the wall • posters object, three-dimensional, gold | myloview.com">
            <a:extLst>
              <a:ext uri="{FF2B5EF4-FFF2-40B4-BE49-F238E27FC236}">
                <a16:creationId xmlns:a16="http://schemas.microsoft.com/office/drawing/2014/main" id="{772F582C-8FAB-1A96-26DC-2F4A50C04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7373" r="13333" b="16970"/>
          <a:stretch/>
        </p:blipFill>
        <p:spPr bwMode="auto">
          <a:xfrm>
            <a:off x="623454" y="970525"/>
            <a:ext cx="1801091" cy="15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ting Icon - Free PNG &amp; SVG 73996 - Noun Project">
            <a:extLst>
              <a:ext uri="{FF2B5EF4-FFF2-40B4-BE49-F238E27FC236}">
                <a16:creationId xmlns:a16="http://schemas.microsoft.com/office/drawing/2014/main" id="{559F1A55-5EB0-EBA1-BB5E-3BDE73F9E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3" b="35913"/>
          <a:stretch/>
        </p:blipFill>
        <p:spPr bwMode="auto">
          <a:xfrm>
            <a:off x="3432388" y="1405301"/>
            <a:ext cx="21289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ge group - Free people icons">
            <a:extLst>
              <a:ext uri="{FF2B5EF4-FFF2-40B4-BE49-F238E27FC236}">
                <a16:creationId xmlns:a16="http://schemas.microsoft.com/office/drawing/2014/main" id="{44AF8FF2-8C19-41B0-C5D8-133DDD0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10" y="1025945"/>
            <a:ext cx="1481192" cy="14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S map - Free Maps and Flags icons">
            <a:extLst>
              <a:ext uri="{FF2B5EF4-FFF2-40B4-BE49-F238E27FC236}">
                <a16:creationId xmlns:a16="http://schemas.microsoft.com/office/drawing/2014/main" id="{0ADD93CB-3FC0-2039-8ED3-0700A9F9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68" y="672590"/>
            <a:ext cx="2461491" cy="24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known Icons - Free SVG &amp; PNG Unknown Images - Noun Project">
            <a:extLst>
              <a:ext uri="{FF2B5EF4-FFF2-40B4-BE49-F238E27FC236}">
                <a16:creationId xmlns:a16="http://schemas.microsoft.com/office/drawing/2014/main" id="{D37A1EC8-6029-47DC-F37F-CDC204FF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72" y="3829242"/>
            <a:ext cx="1817948" cy="18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luster Icon - Free PNG &amp; SVG 468446 - Noun Project">
            <a:extLst>
              <a:ext uri="{FF2B5EF4-FFF2-40B4-BE49-F238E27FC236}">
                <a16:creationId xmlns:a16="http://schemas.microsoft.com/office/drawing/2014/main" id="{95156ED7-3767-9C16-1428-F3882340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25" y="3610295"/>
            <a:ext cx="2147455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A9AE8-10AB-F94F-9B1C-36A2FADEF23B}"/>
              </a:ext>
            </a:extLst>
          </p:cNvPr>
          <p:cNvSpPr txBox="1"/>
          <p:nvPr/>
        </p:nvSpPr>
        <p:spPr>
          <a:xfrm>
            <a:off x="498764" y="2669845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TARGETTED NO OF REVIEWS &gt; 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50811-86DB-A674-48E6-DA253375CB82}"/>
              </a:ext>
            </a:extLst>
          </p:cNvPr>
          <p:cNvSpPr txBox="1"/>
          <p:nvPr/>
        </p:nvSpPr>
        <p:spPr>
          <a:xfrm>
            <a:off x="3429331" y="2759356"/>
            <a:ext cx="2119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AVG RATING 3.8/5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57D6C-5C5E-881D-BACF-79195BF1C933}"/>
              </a:ext>
            </a:extLst>
          </p:cNvPr>
          <p:cNvSpPr txBox="1"/>
          <p:nvPr/>
        </p:nvSpPr>
        <p:spPr>
          <a:xfrm>
            <a:off x="6259680" y="2672638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TARGETTED AGES 16 – 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6D852-381B-0A58-AC36-A0A568CA5AEA}"/>
              </a:ext>
            </a:extLst>
          </p:cNvPr>
          <p:cNvSpPr txBox="1"/>
          <p:nvPr/>
        </p:nvSpPr>
        <p:spPr>
          <a:xfrm>
            <a:off x="9387268" y="2669472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USA DOMNIATED THE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5360C-662E-14F7-ABFA-259311514AB2}"/>
              </a:ext>
            </a:extLst>
          </p:cNvPr>
          <p:cNvSpPr txBox="1"/>
          <p:nvPr/>
        </p:nvSpPr>
        <p:spPr>
          <a:xfrm>
            <a:off x="1882073" y="5690757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60% RATINGS UNKNOWN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17F6C5-064F-C4AB-AFF3-9656276F246D}"/>
              </a:ext>
            </a:extLst>
          </p:cNvPr>
          <p:cNvSpPr txBox="1"/>
          <p:nvPr/>
        </p:nvSpPr>
        <p:spPr>
          <a:xfrm>
            <a:off x="7578439" y="5690757"/>
            <a:ext cx="2590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70% OF COMPLETE DATA USED FOR TRAINING</a:t>
            </a:r>
          </a:p>
        </p:txBody>
      </p:sp>
    </p:spTree>
    <p:extLst>
      <p:ext uri="{BB962C8B-B14F-4D97-AF65-F5344CB8AC3E}">
        <p14:creationId xmlns:p14="http://schemas.microsoft.com/office/powerpoint/2010/main" val="176813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68BAC96D-5686-168D-2A3C-2B74702B7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74156"/>
              </p:ext>
            </p:extLst>
          </p:nvPr>
        </p:nvGraphicFramePr>
        <p:xfrm>
          <a:off x="6899564" y="801078"/>
          <a:ext cx="4164905" cy="424731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34464">
                  <a:extLst>
                    <a:ext uri="{9D8B030D-6E8A-4147-A177-3AD203B41FA5}">
                      <a16:colId xmlns:a16="http://schemas.microsoft.com/office/drawing/2014/main" val="858770017"/>
                    </a:ext>
                  </a:extLst>
                </a:gridCol>
                <a:gridCol w="1630441">
                  <a:extLst>
                    <a:ext uri="{9D8B030D-6E8A-4147-A177-3AD203B41FA5}">
                      <a16:colId xmlns:a16="http://schemas.microsoft.com/office/drawing/2014/main" val="3157055864"/>
                    </a:ext>
                  </a:extLst>
                </a:gridCol>
              </a:tblGrid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RMSE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715153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SVD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951457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BASELINE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696173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MEANS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790230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Z-SCORE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47610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NMF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873384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7466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120D77-85AF-0B55-BD6D-DC191D500B68}"/>
              </a:ext>
            </a:extLst>
          </p:cNvPr>
          <p:cNvSpPr txBox="1"/>
          <p:nvPr/>
        </p:nvSpPr>
        <p:spPr>
          <a:xfrm>
            <a:off x="437112" y="807278"/>
            <a:ext cx="5652655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measures accuracy of predicted ratings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used for selecting the final model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Ratings accuracy </a:t>
            </a:r>
            <a:r>
              <a:rPr lang="en-US" dirty="0">
                <a:sym typeface="Wingdings" pitchFamily="2" charset="2"/>
              </a:rPr>
              <a:t>important for predicting unknow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SVD</a:t>
            </a:r>
            <a:r>
              <a:rPr lang="en-US" dirty="0">
                <a:sym typeface="Wingdings" pitchFamily="2" charset="2"/>
              </a:rPr>
              <a:t> was the best performing algorithm for RMSE, MAE and MSE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used in conjunction with </a:t>
            </a:r>
            <a:r>
              <a:rPr lang="en-US" b="1" dirty="0">
                <a:sym typeface="Wingdings" pitchFamily="2" charset="2"/>
              </a:rPr>
              <a:t>hybrid collaborative filtering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still can be </a:t>
            </a:r>
            <a:r>
              <a:rPr lang="en-US" b="1" dirty="0">
                <a:sym typeface="Wingdings" pitchFamily="2" charset="2"/>
              </a:rPr>
              <a:t>off by ~0.7 rating points </a:t>
            </a:r>
            <a:r>
              <a:rPr lang="en-US" dirty="0">
                <a:sym typeface="Wingdings" pitchFamily="2" charset="2"/>
              </a:rPr>
              <a:t>for predictions</a:t>
            </a:r>
            <a:endParaRPr lang="en-US" b="1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0.7 ratings points can push a below average book into average or above average category</a:t>
            </a:r>
          </a:p>
        </p:txBody>
      </p:sp>
    </p:spTree>
    <p:extLst>
      <p:ext uri="{BB962C8B-B14F-4D97-AF65-F5344CB8AC3E}">
        <p14:creationId xmlns:p14="http://schemas.microsoft.com/office/powerpoint/2010/main" val="292933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RECOMMENDATION SYSTEM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5D76E-BA1F-32C5-76DF-49FAE9BE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3" y="790437"/>
            <a:ext cx="2184706" cy="2584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07AC3-E68B-82C0-D502-43DDA95C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123" y="760416"/>
            <a:ext cx="1809749" cy="2614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3CE0B-5719-F710-23E6-2C30AF6FF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486" y="755393"/>
            <a:ext cx="1707570" cy="2594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3A64DD-D4C2-499D-5738-23A100495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945" y="771450"/>
            <a:ext cx="1617793" cy="2560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7E5568-A815-86CF-8129-2F833497C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27" y="740151"/>
            <a:ext cx="1707570" cy="25916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51FD73-D548-E401-3F60-524E3BA65808}"/>
              </a:ext>
            </a:extLst>
          </p:cNvPr>
          <p:cNvSpPr txBox="1"/>
          <p:nvPr/>
        </p:nvSpPr>
        <p:spPr>
          <a:xfrm>
            <a:off x="433803" y="3616036"/>
            <a:ext cx="5523652" cy="258532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 liking for </a:t>
            </a:r>
            <a:r>
              <a:rPr lang="en-US" b="1" dirty="0"/>
              <a:t>Humor, Mystery, Fiction,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Humor, Mystery, Entertainment, Fiction</a:t>
            </a:r>
            <a:r>
              <a:rPr lang="en-US" dirty="0"/>
              <a:t> genres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Themes and genres area very similar to original likings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titles recommended in similar genres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B1C77-6B79-1AE3-628D-D8A9D56FF83E}"/>
              </a:ext>
            </a:extLst>
          </p:cNvPr>
          <p:cNvSpPr txBox="1"/>
          <p:nvPr/>
        </p:nvSpPr>
        <p:spPr>
          <a:xfrm>
            <a:off x="6234547" y="3616036"/>
            <a:ext cx="5523652" cy="2585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Eases into exploration </a:t>
            </a:r>
            <a:r>
              <a:rPr lang="en-US" dirty="0"/>
              <a:t>of other genres and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4/5 recs </a:t>
            </a:r>
            <a:r>
              <a:rPr lang="en-US" dirty="0"/>
              <a:t>spot on with original likings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titles not already reviewed might be because of either missing data or book-based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widely recognized books that have the potential to engage and captivate readers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2110D-BCD8-936C-E2E6-53693309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00" y="771451"/>
            <a:ext cx="2229461" cy="26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E54FC-98B4-B374-B911-ABC29228E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123" y="771450"/>
            <a:ext cx="1798087" cy="26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408AA-A65D-A1A6-9CAE-647E5A91F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7533" y="755393"/>
            <a:ext cx="1707570" cy="2684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85F453-8F38-FA39-0943-506ECAB6D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033" y="755393"/>
            <a:ext cx="1767749" cy="2684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2EF47-16D9-6F88-3B71-187CA9DBC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0354" y="740151"/>
            <a:ext cx="1767749" cy="26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2520D-DB9A-3E92-959F-F491541972C9}"/>
              </a:ext>
            </a:extLst>
          </p:cNvPr>
          <p:cNvSpPr/>
          <p:nvPr/>
        </p:nvSpPr>
        <p:spPr>
          <a:xfrm>
            <a:off x="616017" y="902406"/>
            <a:ext cx="10972799" cy="56103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 indent="239395">
              <a:buChar char="•"/>
            </a:pPr>
            <a:r>
              <a:rPr lang="en-US" sz="2800" dirty="0">
                <a:cs typeface="Calibri"/>
              </a:rPr>
              <a:t>Ratings are subjective to user preferences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Accuracy range of 0.7 rating points is still high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No way to predict how may books a user will keep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Need more data on users and user-item interactions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Use as MVP for initial customer acquisition and data gathering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Use user feedback and recommendations to improve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345256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r>
              <a:rPr lang="en-US" sz="3200" b="1" dirty="0"/>
              <a:t>NEXT STEPS &amp;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2520D-DB9A-3E92-959F-F491541972C9}"/>
              </a:ext>
            </a:extLst>
          </p:cNvPr>
          <p:cNvSpPr/>
          <p:nvPr/>
        </p:nvSpPr>
        <p:spPr>
          <a:xfrm>
            <a:off x="616017" y="902407"/>
            <a:ext cx="10972799" cy="53998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Higher Granularity</a:t>
            </a:r>
            <a:r>
              <a:rPr lang="en-US" sz="2800" b="1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and more features for user and product personas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Further modelling to bring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accuracy close to 0.25</a:t>
            </a:r>
            <a:r>
              <a:rPr lang="en-US" sz="2800" b="1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rating points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Improve Sampling Methods to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increase amount and diversity of data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Pipelines and User-Feedback loop Updates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information on whether user has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owned a book previously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information on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book-based movies / tv shows</a:t>
            </a:r>
          </a:p>
        </p:txBody>
      </p:sp>
    </p:spTree>
    <p:extLst>
      <p:ext uri="{BB962C8B-B14F-4D97-AF65-F5344CB8AC3E}">
        <p14:creationId xmlns:p14="http://schemas.microsoft.com/office/powerpoint/2010/main" val="285047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991</Words>
  <Application>Microsoft Macintosh PowerPoint</Application>
  <PresentationFormat>Widescreen</PresentationFormat>
  <Paragraphs>219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 Theme</vt:lpstr>
      <vt:lpstr>ADVANCED BOOK RECOMMENDATION SYSTEM </vt:lpstr>
      <vt:lpstr>OVERVIEW</vt:lpstr>
      <vt:lpstr>SOLUTION</vt:lpstr>
      <vt:lpstr>ANALYSIS PROCESS</vt:lpstr>
      <vt:lpstr>EXPLORATORY ANALYSIS</vt:lpstr>
      <vt:lpstr>MODELING RESULTS</vt:lpstr>
      <vt:lpstr>RECOMMENDATION SYSTEM RESULTS</vt:lpstr>
      <vt:lpstr>CONCLUSION</vt:lpstr>
      <vt:lpstr>NEXT STEPS &amp; IMPROVEMENTS</vt:lpstr>
      <vt:lpstr>PowerPoint Presentation</vt:lpstr>
      <vt:lpstr>ADVANCED BOOK RECOMMENDATION SYSTEM </vt:lpstr>
      <vt:lpstr>PowerPoint Presentation</vt:lpstr>
      <vt:lpstr>OVERVIEW</vt:lpstr>
      <vt:lpstr>MODELING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DOT CAR CRASHES ANALYSIS </dc:title>
  <dc:creator>Shayan Abdul Karim Khan</dc:creator>
  <cp:lastModifiedBy>Shayan Abdul Karim Khan</cp:lastModifiedBy>
  <cp:revision>105</cp:revision>
  <dcterms:created xsi:type="dcterms:W3CDTF">2023-05-04T18:25:18Z</dcterms:created>
  <dcterms:modified xsi:type="dcterms:W3CDTF">2023-07-21T12:55:43Z</dcterms:modified>
</cp:coreProperties>
</file>